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sldIdLst>
    <p:sldId id="257" r:id="rId3"/>
    <p:sldId id="259" r:id="rId4"/>
    <p:sldId id="261" r:id="rId5"/>
    <p:sldId id="260" r:id="rId6"/>
    <p:sldId id="258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2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a411c799591f502/BMXQ%20Gen/Treasurer%20Presentation%20FY1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a411c799591f502/BMXQ%20Gen/Treasurer%20Presentation%20FY17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AU">
                <a:solidFill>
                  <a:schemeClr val="lt1"/>
                </a:solidFill>
                <a:latin typeface="+mn-lt"/>
                <a:ea typeface="+mn-ea"/>
                <a:cs typeface="+mn-cs"/>
              </a:rPr>
              <a:t>BMX South Qld - Equity FY14/F15/F16/FY17</a:t>
            </a:r>
            <a:endParaRPr lang="en-AU"/>
          </a:p>
        </c:rich>
      </c:tx>
      <c:overlay val="0"/>
      <c:spPr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'[Treasurer Presentation FY17.xlsx]Timing'!$B$29</c:f>
              <c:strCache>
                <c:ptCount val="1"/>
                <c:pt idx="0">
                  <c:v>Current Assets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cat>
            <c:strRef>
              <c:f>'[Treasurer Presentation FY17.xlsx]Timing'!$C$28:$F$28</c:f>
              <c:strCache>
                <c:ptCount val="4"/>
                <c:pt idx="0">
                  <c:v>FY14</c:v>
                </c:pt>
                <c:pt idx="1">
                  <c:v>FY15</c:v>
                </c:pt>
                <c:pt idx="2">
                  <c:v>FY16</c:v>
                </c:pt>
                <c:pt idx="3">
                  <c:v>FY17</c:v>
                </c:pt>
              </c:strCache>
            </c:strRef>
          </c:cat>
          <c:val>
            <c:numRef>
              <c:f>'[Treasurer Presentation FY17.xlsx]Timing'!$C$29:$F$29</c:f>
              <c:numCache>
                <c:formatCode>_("$"* #,##0.00_);_("$"* \(#,##0.00\);_("$"* "-"??_);_(@_)</c:formatCode>
                <c:ptCount val="4"/>
                <c:pt idx="0">
                  <c:v>43059</c:v>
                </c:pt>
                <c:pt idx="1">
                  <c:v>64997.56</c:v>
                </c:pt>
                <c:pt idx="2">
                  <c:v>79882.94</c:v>
                </c:pt>
                <c:pt idx="3">
                  <c:v>82509.710000000006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E8-4B73-AF49-0E0538427B28}"/>
            </c:ext>
          </c:extLst>
        </c:ser>
        <c:ser>
          <c:idx val="1"/>
          <c:order val="1"/>
          <c:tx>
            <c:strRef>
              <c:f>'[Treasurer Presentation FY17.xlsx]Timing'!$B$30</c:f>
              <c:strCache>
                <c:ptCount val="1"/>
                <c:pt idx="0">
                  <c:v>Fixed Assets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'[Treasurer Presentation FY17.xlsx]Timing'!$C$28:$F$28</c:f>
              <c:strCache>
                <c:ptCount val="4"/>
                <c:pt idx="0">
                  <c:v>FY14</c:v>
                </c:pt>
                <c:pt idx="1">
                  <c:v>FY15</c:v>
                </c:pt>
                <c:pt idx="2">
                  <c:v>FY16</c:v>
                </c:pt>
                <c:pt idx="3">
                  <c:v>FY17</c:v>
                </c:pt>
              </c:strCache>
            </c:strRef>
          </c:cat>
          <c:val>
            <c:numRef>
              <c:f>'[Treasurer Presentation FY17.xlsx]Timing'!$C$30:$F$30</c:f>
              <c:numCache>
                <c:formatCode>_("$"* #,##0.00_);_("$"* \(#,##0.00\);_("$"* "-"??_);_(@_)</c:formatCode>
                <c:ptCount val="4"/>
                <c:pt idx="0">
                  <c:v>57797</c:v>
                </c:pt>
                <c:pt idx="1">
                  <c:v>47540.160000000003</c:v>
                </c:pt>
                <c:pt idx="2">
                  <c:v>37980.57</c:v>
                </c:pt>
                <c:pt idx="3">
                  <c:v>38130.57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E8-4B73-AF49-0E0538427B28}"/>
            </c:ext>
          </c:extLst>
        </c:ser>
        <c:ser>
          <c:idx val="2"/>
          <c:order val="2"/>
          <c:tx>
            <c:strRef>
              <c:f>'[Treasurer Presentation FY17.xlsx]Timing'!$B$31</c:f>
              <c:strCache>
                <c:ptCount val="1"/>
                <c:pt idx="0">
                  <c:v>Liabilities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'[Treasurer Presentation FY17.xlsx]Timing'!$C$28:$F$28</c:f>
              <c:strCache>
                <c:ptCount val="4"/>
                <c:pt idx="0">
                  <c:v>FY14</c:v>
                </c:pt>
                <c:pt idx="1">
                  <c:v>FY15</c:v>
                </c:pt>
                <c:pt idx="2">
                  <c:v>FY16</c:v>
                </c:pt>
                <c:pt idx="3">
                  <c:v>FY17</c:v>
                </c:pt>
              </c:strCache>
            </c:strRef>
          </c:cat>
          <c:val>
            <c:numRef>
              <c:f>'[Treasurer Presentation FY17.xlsx]Timing'!$C$31:$F$31</c:f>
              <c:numCache>
                <c:formatCode>_("$"* #,##0.00_);_("$"* \(#,##0.00\);_("$"* "-"??_);_(@_)</c:formatCode>
                <c:ptCount val="4"/>
                <c:pt idx="0">
                  <c:v>-688.66</c:v>
                </c:pt>
                <c:pt idx="1">
                  <c:v>-1114</c:v>
                </c:pt>
                <c:pt idx="2">
                  <c:v>0</c:v>
                </c:pt>
                <c:pt idx="3">
                  <c:v>-89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E8-4B73-AF49-0E0538427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6454560"/>
        <c:axId val="713117200"/>
        <c:axId val="0"/>
      </c:bar3DChart>
      <c:catAx>
        <c:axId val="28645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117200"/>
        <c:crosses val="autoZero"/>
        <c:auto val="1"/>
        <c:lblAlgn val="ctr"/>
        <c:lblOffset val="100"/>
        <c:noMultiLvlLbl val="0"/>
      </c:catAx>
      <c:valAx>
        <c:axId val="7131172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545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AU">
                <a:solidFill>
                  <a:schemeClr val="lt1"/>
                </a:solidFill>
                <a:latin typeface="+mn-lt"/>
                <a:ea typeface="+mn-ea"/>
                <a:cs typeface="+mn-cs"/>
              </a:rPr>
              <a:t>BMX South Qld </a:t>
            </a:r>
            <a:r>
              <a:rPr lang="en-AU" baseline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Timing Operations</a:t>
            </a:r>
            <a:endParaRPr lang="en-AU"/>
          </a:p>
        </c:rich>
      </c:tx>
      <c:overlay val="0"/>
      <c:spPr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'[Treasurer Presentation FY17.xlsx]Timing'!$B$6</c:f>
              <c:strCache>
                <c:ptCount val="1"/>
                <c:pt idx="0">
                  <c:v>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'[Treasurer Presentation FY17.xlsx]Timing'!$C$5:$G$5</c:f>
              <c:strCache>
                <c:ptCount val="5"/>
                <c:pt idx="0">
                  <c:v>FY18</c:v>
                </c:pt>
                <c:pt idx="1">
                  <c:v>FY17</c:v>
                </c:pt>
                <c:pt idx="2">
                  <c:v>FY16</c:v>
                </c:pt>
                <c:pt idx="3">
                  <c:v>FY15</c:v>
                </c:pt>
                <c:pt idx="4">
                  <c:v>FY14</c:v>
                </c:pt>
              </c:strCache>
            </c:strRef>
          </c:cat>
          <c:val>
            <c:numRef>
              <c:f>'[Treasurer Presentation FY17.xlsx]Timing'!$C$6:$G$6</c:f>
              <c:numCache>
                <c:formatCode>_-"$"* #,##0_-;\-"$"* #,##0_-;_-"$"* "-"??_-;_-@_-</c:formatCode>
                <c:ptCount val="5"/>
                <c:pt idx="0">
                  <c:v>4500</c:v>
                </c:pt>
                <c:pt idx="1">
                  <c:v>5241</c:v>
                </c:pt>
                <c:pt idx="2">
                  <c:v>7572</c:v>
                </c:pt>
                <c:pt idx="3">
                  <c:v>5566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FD-4BC0-A881-90DF0B4ABA24}"/>
            </c:ext>
          </c:extLst>
        </c:ser>
        <c:ser>
          <c:idx val="1"/>
          <c:order val="1"/>
          <c:tx>
            <c:strRef>
              <c:f>'[Treasurer Presentation FY17.xlsx]Timing'!$B$7</c:f>
              <c:strCache>
                <c:ptCount val="1"/>
                <c:pt idx="0">
                  <c:v>Expense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cat>
            <c:strRef>
              <c:f>'[Treasurer Presentation FY17.xlsx]Timing'!$C$5:$G$5</c:f>
              <c:strCache>
                <c:ptCount val="5"/>
                <c:pt idx="0">
                  <c:v>FY18</c:v>
                </c:pt>
                <c:pt idx="1">
                  <c:v>FY17</c:v>
                </c:pt>
                <c:pt idx="2">
                  <c:v>FY16</c:v>
                </c:pt>
                <c:pt idx="3">
                  <c:v>FY15</c:v>
                </c:pt>
                <c:pt idx="4">
                  <c:v>FY14</c:v>
                </c:pt>
              </c:strCache>
            </c:strRef>
          </c:cat>
          <c:val>
            <c:numRef>
              <c:f>'[Treasurer Presentation FY17.xlsx]Timing'!$C$7:$G$7</c:f>
              <c:numCache>
                <c:formatCode>_-"$"* #,##0_-;\-"$"* #,##0_-;_-"$"* "-"??_-;_-@_-</c:formatCode>
                <c:ptCount val="5"/>
                <c:pt idx="0">
                  <c:v>4500</c:v>
                </c:pt>
                <c:pt idx="1">
                  <c:v>11262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FD-4BC0-A881-90DF0B4AB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1163976"/>
        <c:axId val="711164304"/>
        <c:axId val="0"/>
      </c:bar3DChart>
      <c:catAx>
        <c:axId val="711163976"/>
        <c:scaling>
          <c:orientation val="minMax"/>
        </c:scaling>
        <c:delete val="0"/>
        <c:axPos val="b"/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164304"/>
        <c:crosses val="autoZero"/>
        <c:auto val="1"/>
        <c:lblAlgn val="ctr"/>
        <c:lblOffset val="100"/>
        <c:noMultiLvlLbl val="0"/>
      </c:catAx>
      <c:valAx>
        <c:axId val="71116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1639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695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3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0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1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3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2401958" y="10886"/>
            <a:ext cx="1853340" cy="684711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The animation is already done for you; just copy and paste the slide into your existing presentation. </a:t>
            </a:r>
          </a:p>
        </p:txBody>
      </p:sp>
    </p:spTree>
    <p:extLst>
      <p:ext uri="{BB962C8B-B14F-4D97-AF65-F5344CB8AC3E}">
        <p14:creationId xmlns:p14="http://schemas.microsoft.com/office/powerpoint/2010/main" val="209490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7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7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0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16E94-E460-48DE-B6C5-7B7450F50BC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D24F1-1AA0-4661-BDBE-A01FC7C57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4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0" y="1135702"/>
            <a:ext cx="12192000" cy="3208687"/>
          </a:xfrm>
          <a:custGeom>
            <a:avLst/>
            <a:gdLst>
              <a:gd name="connsiteX0" fmla="*/ 0 w 9880270"/>
              <a:gd name="connsiteY0" fmla="*/ 2101933 h 2101933"/>
              <a:gd name="connsiteX1" fmla="*/ 1270660 w 9880270"/>
              <a:gd name="connsiteY1" fmla="*/ 771896 h 2101933"/>
              <a:gd name="connsiteX2" fmla="*/ 3135085 w 9880270"/>
              <a:gd name="connsiteY2" fmla="*/ 570016 h 2101933"/>
              <a:gd name="connsiteX3" fmla="*/ 4785756 w 9880270"/>
              <a:gd name="connsiteY3" fmla="*/ 1638795 h 2101933"/>
              <a:gd name="connsiteX4" fmla="*/ 6056415 w 9880270"/>
              <a:gd name="connsiteY4" fmla="*/ 1900052 h 2101933"/>
              <a:gd name="connsiteX5" fmla="*/ 7992093 w 9880270"/>
              <a:gd name="connsiteY5" fmla="*/ 1282535 h 2101933"/>
              <a:gd name="connsiteX6" fmla="*/ 9880270 w 9880270"/>
              <a:gd name="connsiteY6" fmla="*/ 0 h 2101933"/>
              <a:gd name="connsiteX0" fmla="*/ 0 w 9880270"/>
              <a:gd name="connsiteY0" fmla="*/ 2101933 h 2101933"/>
              <a:gd name="connsiteX1" fmla="*/ 1270660 w 9880270"/>
              <a:gd name="connsiteY1" fmla="*/ 771896 h 2101933"/>
              <a:gd name="connsiteX2" fmla="*/ 3135085 w 9880270"/>
              <a:gd name="connsiteY2" fmla="*/ 570016 h 2101933"/>
              <a:gd name="connsiteX3" fmla="*/ 4785756 w 9880270"/>
              <a:gd name="connsiteY3" fmla="*/ 1638795 h 2101933"/>
              <a:gd name="connsiteX4" fmla="*/ 7992093 w 9880270"/>
              <a:gd name="connsiteY4" fmla="*/ 1282535 h 2101933"/>
              <a:gd name="connsiteX5" fmla="*/ 9880270 w 9880270"/>
              <a:gd name="connsiteY5" fmla="*/ 0 h 2101933"/>
              <a:gd name="connsiteX0" fmla="*/ 0 w 9880270"/>
              <a:gd name="connsiteY0" fmla="*/ 2101933 h 2101933"/>
              <a:gd name="connsiteX1" fmla="*/ 1270660 w 9880270"/>
              <a:gd name="connsiteY1" fmla="*/ 771896 h 2101933"/>
              <a:gd name="connsiteX2" fmla="*/ 3135085 w 9880270"/>
              <a:gd name="connsiteY2" fmla="*/ 570016 h 2101933"/>
              <a:gd name="connsiteX3" fmla="*/ 4785756 w 9880270"/>
              <a:gd name="connsiteY3" fmla="*/ 1638795 h 2101933"/>
              <a:gd name="connsiteX4" fmla="*/ 9880270 w 9880270"/>
              <a:gd name="connsiteY4" fmla="*/ 0 h 2101933"/>
              <a:gd name="connsiteX0" fmla="*/ 0 w 9880270"/>
              <a:gd name="connsiteY0" fmla="*/ 2101933 h 2101933"/>
              <a:gd name="connsiteX1" fmla="*/ 1270660 w 9880270"/>
              <a:gd name="connsiteY1" fmla="*/ 771896 h 2101933"/>
              <a:gd name="connsiteX2" fmla="*/ 3135085 w 9880270"/>
              <a:gd name="connsiteY2" fmla="*/ 570016 h 2101933"/>
              <a:gd name="connsiteX3" fmla="*/ 5655039 w 9880270"/>
              <a:gd name="connsiteY3" fmla="*/ 1867395 h 2101933"/>
              <a:gd name="connsiteX4" fmla="*/ 9880270 w 9880270"/>
              <a:gd name="connsiteY4" fmla="*/ 0 h 2101933"/>
              <a:gd name="connsiteX0" fmla="*/ 0 w 9880270"/>
              <a:gd name="connsiteY0" fmla="*/ 2101933 h 2101933"/>
              <a:gd name="connsiteX1" fmla="*/ 1270660 w 9880270"/>
              <a:gd name="connsiteY1" fmla="*/ 771896 h 2101933"/>
              <a:gd name="connsiteX2" fmla="*/ 3135085 w 9880270"/>
              <a:gd name="connsiteY2" fmla="*/ 570016 h 2101933"/>
              <a:gd name="connsiteX3" fmla="*/ 5655039 w 9880270"/>
              <a:gd name="connsiteY3" fmla="*/ 1867395 h 2101933"/>
              <a:gd name="connsiteX4" fmla="*/ 9880270 w 9880270"/>
              <a:gd name="connsiteY4" fmla="*/ 0 h 2101933"/>
              <a:gd name="connsiteX0" fmla="*/ 0 w 9880270"/>
              <a:gd name="connsiteY0" fmla="*/ 2101933 h 2101933"/>
              <a:gd name="connsiteX1" fmla="*/ 1270660 w 9880270"/>
              <a:gd name="connsiteY1" fmla="*/ 771896 h 2101933"/>
              <a:gd name="connsiteX2" fmla="*/ 5655039 w 9880270"/>
              <a:gd name="connsiteY2" fmla="*/ 1867395 h 2101933"/>
              <a:gd name="connsiteX3" fmla="*/ 9880270 w 9880270"/>
              <a:gd name="connsiteY3" fmla="*/ 0 h 2101933"/>
              <a:gd name="connsiteX0" fmla="*/ 0 w 9880270"/>
              <a:gd name="connsiteY0" fmla="*/ 2101933 h 2217717"/>
              <a:gd name="connsiteX1" fmla="*/ 5655039 w 9880270"/>
              <a:gd name="connsiteY1" fmla="*/ 1867395 h 2217717"/>
              <a:gd name="connsiteX2" fmla="*/ 9880270 w 9880270"/>
              <a:gd name="connsiteY2" fmla="*/ 0 h 2217717"/>
              <a:gd name="connsiteX0" fmla="*/ 0 w 9880270"/>
              <a:gd name="connsiteY0" fmla="*/ 2947431 h 3063215"/>
              <a:gd name="connsiteX1" fmla="*/ 5655039 w 9880270"/>
              <a:gd name="connsiteY1" fmla="*/ 2712893 h 3063215"/>
              <a:gd name="connsiteX2" fmla="*/ 9880270 w 9880270"/>
              <a:gd name="connsiteY2" fmla="*/ 845498 h 3063215"/>
              <a:gd name="connsiteX0" fmla="*/ 0 w 9880270"/>
              <a:gd name="connsiteY0" fmla="*/ 2947431 h 3063215"/>
              <a:gd name="connsiteX1" fmla="*/ 5655039 w 9880270"/>
              <a:gd name="connsiteY1" fmla="*/ 2712893 h 3063215"/>
              <a:gd name="connsiteX2" fmla="*/ 9880270 w 9880270"/>
              <a:gd name="connsiteY2" fmla="*/ 845498 h 3063215"/>
              <a:gd name="connsiteX0" fmla="*/ 0 w 9880270"/>
              <a:gd name="connsiteY0" fmla="*/ 2947431 h 3063215"/>
              <a:gd name="connsiteX1" fmla="*/ 5655039 w 9880270"/>
              <a:gd name="connsiteY1" fmla="*/ 2712893 h 3063215"/>
              <a:gd name="connsiteX2" fmla="*/ 9880270 w 9880270"/>
              <a:gd name="connsiteY2" fmla="*/ 845498 h 3063215"/>
              <a:gd name="connsiteX0" fmla="*/ 0 w 9880270"/>
              <a:gd name="connsiteY0" fmla="*/ 2947431 h 3063215"/>
              <a:gd name="connsiteX1" fmla="*/ 5655039 w 9880270"/>
              <a:gd name="connsiteY1" fmla="*/ 2712893 h 3063215"/>
              <a:gd name="connsiteX2" fmla="*/ 9880270 w 9880270"/>
              <a:gd name="connsiteY2" fmla="*/ 845498 h 3063215"/>
              <a:gd name="connsiteX0" fmla="*/ 0 w 9880270"/>
              <a:gd name="connsiteY0" fmla="*/ 2947431 h 3063215"/>
              <a:gd name="connsiteX1" fmla="*/ 5655039 w 9880270"/>
              <a:gd name="connsiteY1" fmla="*/ 2712893 h 3063215"/>
              <a:gd name="connsiteX2" fmla="*/ 9880270 w 9880270"/>
              <a:gd name="connsiteY2" fmla="*/ 845498 h 3063215"/>
              <a:gd name="connsiteX0" fmla="*/ 0 w 9880270"/>
              <a:gd name="connsiteY0" fmla="*/ 2947431 h 3063215"/>
              <a:gd name="connsiteX1" fmla="*/ 5655039 w 9880270"/>
              <a:gd name="connsiteY1" fmla="*/ 2712893 h 3063215"/>
              <a:gd name="connsiteX2" fmla="*/ 9880270 w 9880270"/>
              <a:gd name="connsiteY2" fmla="*/ 845498 h 3063215"/>
              <a:gd name="connsiteX0" fmla="*/ 0 w 9880270"/>
              <a:gd name="connsiteY0" fmla="*/ 2947431 h 2947431"/>
              <a:gd name="connsiteX1" fmla="*/ 5655039 w 9880270"/>
              <a:gd name="connsiteY1" fmla="*/ 2712893 h 2947431"/>
              <a:gd name="connsiteX2" fmla="*/ 9880270 w 9880270"/>
              <a:gd name="connsiteY2" fmla="*/ 845498 h 2947431"/>
              <a:gd name="connsiteX0" fmla="*/ 0 w 9880270"/>
              <a:gd name="connsiteY0" fmla="*/ 2947431 h 3017693"/>
              <a:gd name="connsiteX1" fmla="*/ 5655039 w 9880270"/>
              <a:gd name="connsiteY1" fmla="*/ 3017693 h 3017693"/>
              <a:gd name="connsiteX2" fmla="*/ 9880270 w 9880270"/>
              <a:gd name="connsiteY2" fmla="*/ 845498 h 3017693"/>
              <a:gd name="connsiteX0" fmla="*/ 0 w 9880270"/>
              <a:gd name="connsiteY0" fmla="*/ 2947431 h 3017693"/>
              <a:gd name="connsiteX1" fmla="*/ 5655039 w 9880270"/>
              <a:gd name="connsiteY1" fmla="*/ 3017693 h 3017693"/>
              <a:gd name="connsiteX2" fmla="*/ 9880270 w 9880270"/>
              <a:gd name="connsiteY2" fmla="*/ 845498 h 3017693"/>
              <a:gd name="connsiteX0" fmla="*/ 0 w 9880270"/>
              <a:gd name="connsiteY0" fmla="*/ 2947431 h 3017693"/>
              <a:gd name="connsiteX1" fmla="*/ 5655039 w 9880270"/>
              <a:gd name="connsiteY1" fmla="*/ 3017693 h 3017693"/>
              <a:gd name="connsiteX2" fmla="*/ 9880270 w 9880270"/>
              <a:gd name="connsiteY2" fmla="*/ 845498 h 3017693"/>
              <a:gd name="connsiteX0" fmla="*/ 0 w 9880270"/>
              <a:gd name="connsiteY0" fmla="*/ 2947431 h 3017693"/>
              <a:gd name="connsiteX1" fmla="*/ 5655039 w 9880270"/>
              <a:gd name="connsiteY1" fmla="*/ 3017693 h 3017693"/>
              <a:gd name="connsiteX2" fmla="*/ 9880270 w 9880270"/>
              <a:gd name="connsiteY2" fmla="*/ 845498 h 3017693"/>
              <a:gd name="connsiteX0" fmla="*/ 0 w 9880270"/>
              <a:gd name="connsiteY0" fmla="*/ 2947431 h 3398693"/>
              <a:gd name="connsiteX1" fmla="*/ 6208220 w 9880270"/>
              <a:gd name="connsiteY1" fmla="*/ 3398693 h 3398693"/>
              <a:gd name="connsiteX2" fmla="*/ 9880270 w 9880270"/>
              <a:gd name="connsiteY2" fmla="*/ 845498 h 3398693"/>
              <a:gd name="connsiteX0" fmla="*/ 0 w 9880270"/>
              <a:gd name="connsiteY0" fmla="*/ 2947431 h 2947431"/>
              <a:gd name="connsiteX1" fmla="*/ 5417962 w 9880270"/>
              <a:gd name="connsiteY1" fmla="*/ 2560493 h 2947431"/>
              <a:gd name="connsiteX2" fmla="*/ 9880270 w 9880270"/>
              <a:gd name="connsiteY2" fmla="*/ 845498 h 2947431"/>
              <a:gd name="connsiteX0" fmla="*/ 0 w 9880270"/>
              <a:gd name="connsiteY0" fmla="*/ 2947431 h 2947431"/>
              <a:gd name="connsiteX1" fmla="*/ 5417962 w 9880270"/>
              <a:gd name="connsiteY1" fmla="*/ 2560493 h 2947431"/>
              <a:gd name="connsiteX2" fmla="*/ 9880270 w 9880270"/>
              <a:gd name="connsiteY2" fmla="*/ 845498 h 2947431"/>
              <a:gd name="connsiteX0" fmla="*/ 0 w 9880270"/>
              <a:gd name="connsiteY0" fmla="*/ 2947431 h 2947431"/>
              <a:gd name="connsiteX1" fmla="*/ 5417962 w 9880270"/>
              <a:gd name="connsiteY1" fmla="*/ 2560493 h 2947431"/>
              <a:gd name="connsiteX2" fmla="*/ 9880270 w 9880270"/>
              <a:gd name="connsiteY2" fmla="*/ 845498 h 2947431"/>
              <a:gd name="connsiteX0" fmla="*/ 0 w 9880270"/>
              <a:gd name="connsiteY0" fmla="*/ 2947431 h 3208687"/>
              <a:gd name="connsiteX1" fmla="*/ 5417962 w 9880270"/>
              <a:gd name="connsiteY1" fmla="*/ 2560493 h 3208687"/>
              <a:gd name="connsiteX2" fmla="*/ 9880270 w 9880270"/>
              <a:gd name="connsiteY2" fmla="*/ 845498 h 320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80270" h="3208687">
                <a:moveTo>
                  <a:pt x="0" y="2947431"/>
                </a:moveTo>
                <a:cubicBezTo>
                  <a:pt x="1473710" y="0"/>
                  <a:pt x="4011405" y="2061729"/>
                  <a:pt x="5417962" y="2560493"/>
                </a:cubicBezTo>
                <a:cubicBezTo>
                  <a:pt x="7056340" y="3208687"/>
                  <a:pt x="9065226" y="1703491"/>
                  <a:pt x="9880270" y="845498"/>
                </a:cubicBezTo>
              </a:path>
            </a:pathLst>
          </a:custGeom>
          <a:ln w="19050">
            <a:solidFill>
              <a:srgbClr val="9B9B9B">
                <a:alpha val="49804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8850" y="1512627"/>
            <a:ext cx="869149" cy="224676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BottomLeft">
                <a:rot lat="0" lon="0" rev="900000"/>
              </a:camera>
              <a:lightRig rig="threePt" dir="t"/>
            </a:scene3d>
          </a:bodyPr>
          <a:lstStyle/>
          <a:p>
            <a:pPr algn="ctr"/>
            <a:r>
              <a:rPr lang="en-US" sz="14000" dirty="0">
                <a:ln w="31750">
                  <a:solidFill>
                    <a:srgbClr val="4BACC6">
                      <a:lumMod val="75000"/>
                    </a:srgbClr>
                  </a:solidFill>
                </a:ln>
                <a:gradFill>
                  <a:gsLst>
                    <a:gs pos="0">
                      <a:prstClr val="white"/>
                    </a:gs>
                    <a:gs pos="85000">
                      <a:srgbClr val="D7E5F5"/>
                    </a:gs>
                  </a:gsLst>
                  <a:lin ang="5400000" scaled="1"/>
                </a:gradFill>
                <a:effectLst>
                  <a:glow rad="139700">
                    <a:srgbClr val="4BACC6">
                      <a:satMod val="175000"/>
                      <a:alpha val="40000"/>
                    </a:srgbClr>
                  </a:glow>
                  <a:outerShdw blurRad="101600" dist="381000" dir="8100000" algn="tr" rotWithShape="0">
                    <a:prstClr val="black">
                      <a:alpha val="18000"/>
                    </a:prstClr>
                  </a:outerShdw>
                </a:effectLst>
                <a:latin typeface="Impact" pitchFamily="34" charset="0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97406" y="2126776"/>
            <a:ext cx="1085554" cy="2246769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  <a:scene3d>
              <a:camera prst="obliqueBottomLeft">
                <a:rot lat="0" lon="0" rev="20999999"/>
              </a:camera>
              <a:lightRig rig="threePt" dir="t"/>
            </a:scene3d>
          </a:bodyPr>
          <a:lstStyle/>
          <a:p>
            <a:pPr algn="ctr"/>
            <a:r>
              <a:rPr lang="en-US" sz="14000" dirty="0">
                <a:ln w="31750">
                  <a:solidFill>
                    <a:srgbClr val="F79646">
                      <a:lumMod val="75000"/>
                    </a:srgbClr>
                  </a:solidFill>
                </a:ln>
                <a:gradFill>
                  <a:gsLst>
                    <a:gs pos="0">
                      <a:prstClr val="white"/>
                    </a:gs>
                    <a:gs pos="85000">
                      <a:srgbClr val="D7E5F5"/>
                    </a:gs>
                  </a:gsLst>
                  <a:lin ang="5400000" scaled="1"/>
                </a:gra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  <a:outerShdw blurRad="101600" dist="381000" dir="8100000" algn="tr" rotWithShape="0">
                    <a:prstClr val="black">
                      <a:alpha val="18000"/>
                    </a:prstClr>
                  </a:outerShdw>
                </a:effectLst>
                <a:latin typeface="Impact" pitchFamily="34" charset="0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98660" y="1512627"/>
            <a:ext cx="1176925" cy="2246769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rtlCol="0">
            <a:spAutoFit/>
            <a:scene3d>
              <a:camera prst="obliqueBottomLeft">
                <a:rot lat="0" lon="0" rev="300000"/>
              </a:camera>
              <a:lightRig rig="threePt" dir="t"/>
            </a:scene3d>
          </a:bodyPr>
          <a:lstStyle/>
          <a:p>
            <a:pPr algn="ctr"/>
            <a:r>
              <a:rPr lang="en-US" sz="14000" dirty="0">
                <a:ln w="31750">
                  <a:solidFill>
                    <a:srgbClr val="9BBB59">
                      <a:lumMod val="75000"/>
                    </a:srgbClr>
                  </a:solidFill>
                </a:ln>
                <a:gradFill>
                  <a:gsLst>
                    <a:gs pos="0">
                      <a:prstClr val="white"/>
                    </a:gs>
                    <a:gs pos="85000">
                      <a:srgbClr val="D7E5F5"/>
                    </a:gs>
                  </a:gsLst>
                  <a:lin ang="5400000" scaled="1"/>
                </a:gradFill>
                <a:effectLst>
                  <a:glow rad="139700">
                    <a:srgbClr val="9BBB59">
                      <a:satMod val="175000"/>
                      <a:alpha val="40000"/>
                    </a:srgbClr>
                  </a:glow>
                  <a:outerShdw blurRad="101600" dist="381000" dir="8100000" algn="tr" rotWithShape="0">
                    <a:prstClr val="black">
                      <a:alpha val="18000"/>
                    </a:prstClr>
                  </a:outerShdw>
                </a:effectLst>
                <a:latin typeface="Impact" pitchFamily="34" charset="0"/>
              </a:rPr>
              <a:t>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2509B-313B-4181-A5C9-9E152F371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408" y="5422006"/>
            <a:ext cx="1714592" cy="1435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EE97CE-E148-49F1-8E01-285B5F82177D}"/>
              </a:ext>
            </a:extLst>
          </p:cNvPr>
          <p:cNvSpPr txBox="1"/>
          <p:nvPr/>
        </p:nvSpPr>
        <p:spPr>
          <a:xfrm>
            <a:off x="1210614" y="4344389"/>
            <a:ext cx="83583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Arial Rounded MT Bold" panose="020F0704030504030204" pitchFamily="34" charset="0"/>
              </a:rPr>
              <a:t>FY17</a:t>
            </a:r>
          </a:p>
          <a:p>
            <a:r>
              <a:rPr lang="en-US" sz="6000" dirty="0">
                <a:latin typeface="Arial Rounded MT Bold" panose="020F0704030504030204" pitchFamily="34" charset="0"/>
              </a:rPr>
              <a:t>Treasurer’s Report</a:t>
            </a:r>
            <a:endParaRPr lang="en-AU" sz="6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60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3867 -0.19815 C 0.71497 -0.06875 0.59154 0.06111 0.50221 0.12315 C 0.41302 0.18542 0.36693 0.18426 0.30286 0.17315 C 0.2388 0.16227 0.16758 0.08889 0.11719 0.0581 C 0.06667 0.02708 0.0332 0.00764 6.25E-7 -0.01134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40" y="1884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autoRev="1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800000">
                                      <p:cBhvr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71549 -0.25324 C 0.64466 -0.19722 0.40976 0.04584 0.29049 0.0838 C 0.17122 0.12176 0.06054 -0.00347 3.54167E-6 -0.02662 " pathEditMode="relative" rAng="0" ptsTypes="AAA">
                                      <p:cBhvr>
                                        <p:cTn id="18" dur="1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81" y="1719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1800000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60352 -0.21875 C 0.54388 -0.16829 0.3457 0.05023 0.24518 0.08449 C 0.14453 0.11852 0.05104 0.00602 6.25E-7 -0.01482 " pathEditMode="relative" rAng="0" ptsTypes="AAA">
                                      <p:cBhvr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82" y="1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4" grpId="0"/>
      <p:bldP spid="4" grpId="1"/>
      <p:bldP spid="4" grpId="2"/>
      <p:bldP spid="5" grpId="0"/>
      <p:bldP spid="5" grpId="1"/>
      <p:bldP spid="5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7D718-ABB8-48D9-85A2-5BE3E1E7B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BMX South Queensland FY17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72786-44EA-42BC-B0A0-238D0C189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737" y="1825625"/>
            <a:ext cx="5562600" cy="4351338"/>
          </a:xfrm>
        </p:spPr>
        <p:txBody>
          <a:bodyPr/>
          <a:lstStyle/>
          <a:p>
            <a:r>
              <a:rPr lang="en-US" u="sng" dirty="0" err="1">
                <a:solidFill>
                  <a:schemeClr val="accent6">
                    <a:lumMod val="75000"/>
                  </a:schemeClr>
                </a:solidFill>
              </a:rPr>
              <a:t>InCome</a:t>
            </a:r>
            <a:endParaRPr lang="en-US" u="sng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Events		83,577.50	68.4%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Memberships	19,043.00	15.6%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Raffles, Merch 	7,907.84		06.5%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Timing		5,241.00		04.3%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Sponsors		5,099.48		04.2%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Interest		1,365.26		01.1%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		</a:t>
            </a: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</a:rPr>
              <a:t>122,234.00	100.0%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</a:t>
            </a:r>
            <a:r>
              <a:rPr lang="en-AU" dirty="0"/>
              <a:t>Y17 Profit	</a:t>
            </a:r>
            <a:r>
              <a:rPr lang="en-AU" u="sng" dirty="0"/>
              <a:t>$2502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37F9D-F8DA-40C8-98E0-8FD095524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77005" cy="4351338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chemeClr val="accent5"/>
                </a:solidFill>
              </a:rPr>
              <a:t>Expenses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Events	 	$72,847 		60.9%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Timing Equipment 	$13,956 		11.7%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Athlete Dev 	$13,814 		11.6%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Admin	 	$12,048 		10.1%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Volunteers	 	$5,068 		04.2%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Club Development	$1,836 		01.5%</a:t>
            </a:r>
            <a:r>
              <a:rPr lang="en-US" dirty="0">
                <a:solidFill>
                  <a:schemeClr val="accent5"/>
                </a:solidFill>
              </a:rPr>
              <a:t>	 		</a:t>
            </a:r>
            <a:r>
              <a:rPr lang="en-US" sz="1800" b="1" u="sng" dirty="0">
                <a:solidFill>
                  <a:schemeClr val="accent5"/>
                </a:solidFill>
              </a:rPr>
              <a:t>$119,569 	100.0%</a:t>
            </a:r>
          </a:p>
          <a:p>
            <a:pPr lvl="1"/>
            <a:endParaRPr lang="en-US" dirty="0"/>
          </a:p>
          <a:p>
            <a:pPr lvl="1"/>
            <a:r>
              <a:rPr lang="en-US" sz="2000" i="1" dirty="0" err="1"/>
              <a:t>Mylaps</a:t>
            </a:r>
            <a:r>
              <a:rPr lang="en-US" sz="2000" i="1" dirty="0"/>
              <a:t> Lease 	$11262, Aug17-Aug18</a:t>
            </a:r>
          </a:p>
          <a:p>
            <a:pPr lvl="1"/>
            <a:r>
              <a:rPr lang="en-US" sz="2000" i="1" dirty="0"/>
              <a:t>Funded by Grant	$12833, Aug14-Aug17</a:t>
            </a:r>
          </a:p>
          <a:p>
            <a:pPr lvl="1"/>
            <a:r>
              <a:rPr lang="en-US" sz="2000" i="1" dirty="0"/>
              <a:t>Aiming for self ownership</a:t>
            </a:r>
          </a:p>
          <a:p>
            <a:pPr lvl="1"/>
            <a:endParaRPr lang="en-US" sz="2000" i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4005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B25C9-7147-49E2-90DD-5D62D5F88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BMX South Queensland – FY17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34F5D-970F-4862-8AAE-62A284C5E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0643"/>
          </a:xfrm>
        </p:spPr>
        <p:txBody>
          <a:bodyPr/>
          <a:lstStyle/>
          <a:p>
            <a:r>
              <a:rPr lang="en-US" b="1" i="1" dirty="0"/>
              <a:t>Key Numbers</a:t>
            </a:r>
          </a:p>
          <a:p>
            <a:pPr lvl="1"/>
            <a:r>
              <a:rPr lang="en-US" dirty="0"/>
              <a:t>Shootout Series Participation Up, 				  +8.6%</a:t>
            </a:r>
          </a:p>
          <a:p>
            <a:pPr lvl="1"/>
            <a:r>
              <a:rPr lang="en-US" dirty="0"/>
              <a:t>BMX South Queensland Champs Participation Record		+11.3%</a:t>
            </a:r>
          </a:p>
          <a:p>
            <a:pPr lvl="1"/>
            <a:r>
              <a:rPr lang="en-US" dirty="0" err="1"/>
              <a:t>HitOut</a:t>
            </a:r>
            <a:r>
              <a:rPr lang="en-US" dirty="0"/>
              <a:t> Event, Break Even/Marginal Profit			+29.4%</a:t>
            </a:r>
          </a:p>
          <a:p>
            <a:pPr lvl="1"/>
            <a:r>
              <a:rPr lang="en-US" dirty="0"/>
              <a:t>Memberships Increased over the previous year		+10.7%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Event Medical Costs, shift to 1300 Medics			</a:t>
            </a:r>
            <a:r>
              <a:rPr lang="en-US" dirty="0">
                <a:solidFill>
                  <a:srgbClr val="FF0000"/>
                </a:solidFill>
              </a:rPr>
              <a:t>+42.0%</a:t>
            </a:r>
          </a:p>
          <a:p>
            <a:pPr lvl="1"/>
            <a:r>
              <a:rPr lang="en-US" dirty="0"/>
              <a:t>Athlete Development, continue to increase investment</a:t>
            </a:r>
            <a:r>
              <a:rPr lang="en-US" dirty="0">
                <a:solidFill>
                  <a:srgbClr val="FF0000"/>
                </a:solidFill>
              </a:rPr>
              <a:t>	+50.0%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Zone Cash Reserve (Queenslanders Credit Union)		$50K</a:t>
            </a:r>
          </a:p>
          <a:p>
            <a:pPr lvl="2"/>
            <a:r>
              <a:rPr lang="en-US" dirty="0"/>
              <a:t>Westpac, main working accounts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535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538A3-119E-4651-A387-CCFDCF47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BMX South Queensland - Equity</a:t>
            </a:r>
            <a:endParaRPr lang="en-AU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AB9C348-BF97-41E2-851E-96ED2F9F61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708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AC491-C584-4191-AE31-46AB63DE9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BMX South Queensland – Timing Project</a:t>
            </a:r>
            <a:endParaRPr lang="en-AU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1A1A90-D2EA-46DB-9017-5A86BC36D5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8226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7D718-ABB8-48D9-85A2-5BE3E1E7B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BMX South Queensland FY18 Budget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72786-44EA-42BC-B0A0-238D0C189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737" y="1825625"/>
            <a:ext cx="5562600" cy="4351338"/>
          </a:xfrm>
        </p:spPr>
        <p:txBody>
          <a:bodyPr/>
          <a:lstStyle/>
          <a:p>
            <a:r>
              <a:rPr lang="en-US" u="sng" dirty="0" err="1">
                <a:solidFill>
                  <a:schemeClr val="accent6">
                    <a:lumMod val="75000"/>
                  </a:schemeClr>
                </a:solidFill>
              </a:rPr>
              <a:t>InCome</a:t>
            </a:r>
            <a:endParaRPr lang="en-US" u="sng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Events		85,000.00	68.1%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Memberships	21,000.00	16.8%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Raffles, Merch, 	8,000.00		6.4%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Timing		4,500.00		3.6%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Sponsors		5,000.00		4.0%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Interest		1,300.00		1.0%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		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</a:rPr>
              <a:t>124,800.00	100.0%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</a:t>
            </a:r>
            <a:r>
              <a:rPr lang="en-AU" dirty="0"/>
              <a:t>Y18 Profit	</a:t>
            </a:r>
            <a:r>
              <a:rPr lang="en-AU" u="sng" dirty="0"/>
              <a:t>$7300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37F9D-F8DA-40C8-98E0-8FD095524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77005" cy="4351338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chemeClr val="accent5"/>
                </a:solidFill>
              </a:rPr>
              <a:t>Expenses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Events	 	$75,000 		63.8%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Timing Equipment	$5,000 		4.3%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Athlete Dev	$15,000 		12.8%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Admin	 	$13,000 		11.1%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Volunteers	 	$7,000 		6.0%</a:t>
            </a:r>
          </a:p>
          <a:p>
            <a:pPr lvl="1"/>
            <a:r>
              <a:rPr lang="en-US" sz="2000" dirty="0">
                <a:solidFill>
                  <a:schemeClr val="accent5"/>
                </a:solidFill>
              </a:rPr>
              <a:t>Club Development	$2,500 		2.1%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5"/>
                </a:solidFill>
              </a:rPr>
              <a:t>	 		</a:t>
            </a:r>
            <a:r>
              <a:rPr lang="en-US" sz="1800" u="sng" dirty="0">
                <a:solidFill>
                  <a:schemeClr val="accent5"/>
                </a:solidFill>
              </a:rPr>
              <a:t>$117,500 	100.0%</a:t>
            </a:r>
          </a:p>
          <a:p>
            <a:pPr lvl="1"/>
            <a:endParaRPr lang="en-US" dirty="0"/>
          </a:p>
          <a:p>
            <a:pPr lvl="1"/>
            <a:r>
              <a:rPr lang="en-US" sz="2000" i="1" dirty="0" err="1"/>
              <a:t>Mylaps</a:t>
            </a:r>
            <a:r>
              <a:rPr lang="en-US" sz="2000" i="1" dirty="0"/>
              <a:t> Lease 	$4500</a:t>
            </a:r>
          </a:p>
          <a:p>
            <a:pPr lvl="2"/>
            <a:r>
              <a:rPr lang="en-US" sz="1600" i="1" dirty="0"/>
              <a:t>Inventory reduced to cover 4month members and transponder failures</a:t>
            </a:r>
          </a:p>
          <a:p>
            <a:pPr lvl="1"/>
            <a:endParaRPr lang="en-US" sz="2000" i="1" dirty="0"/>
          </a:p>
          <a:p>
            <a:pPr lvl="1"/>
            <a:endParaRPr lang="en-US" sz="2000" i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414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DF33-5C4D-4A18-92DD-0A0F003F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073A37-066D-480D-80C1-0396D14C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2111"/>
            <a:ext cx="1790700" cy="1781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7BCB5D-B48C-4DA0-94C8-1258CD86C6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947" y="5486400"/>
            <a:ext cx="163770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0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In123_16x9.potx" id="{F11DB54E-D5D2-485A-B0F4-88610C83BE88}" vid="{6F3FD0E1-7A9C-4924-AD82-74CE9B6DE1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81E60D9-DA65-455A-995F-885DC45183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Animation slide Numbers slide in on curved path (widescreen)</Template>
  <TotalTime>0</TotalTime>
  <Words>65</Words>
  <Application>Microsoft Office PowerPoint</Application>
  <PresentationFormat>Widescreen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Rounded MT Bold</vt:lpstr>
      <vt:lpstr>Calibri</vt:lpstr>
      <vt:lpstr>Calibri Light</vt:lpstr>
      <vt:lpstr>Impact</vt:lpstr>
      <vt:lpstr>Office Theme</vt:lpstr>
      <vt:lpstr>PowerPoint Presentation</vt:lpstr>
      <vt:lpstr>BMX South Queensland FY17</vt:lpstr>
      <vt:lpstr>BMX South Queensland – FY17</vt:lpstr>
      <vt:lpstr>BMX South Queensland - Equity</vt:lpstr>
      <vt:lpstr>BMX South Queensland – Timing Project</vt:lpstr>
      <vt:lpstr>BMX South Queensland FY18 Budget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2017-11-30T12:23:49Z</dcterms:created>
  <dcterms:modified xsi:type="dcterms:W3CDTF">2018-05-16T12:52:11Z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TC040144349991</vt:lpwstr>
  </property>
</Properties>
</file>